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260" r:id="rId5"/>
    <p:sldId id="282" r:id="rId6"/>
    <p:sldId id="283" r:id="rId7"/>
    <p:sldId id="263" r:id="rId8"/>
    <p:sldId id="264" r:id="rId9"/>
    <p:sldId id="265" r:id="rId10"/>
    <p:sldId id="288" r:id="rId11"/>
    <p:sldId id="271" r:id="rId12"/>
    <p:sldId id="257" r:id="rId13"/>
    <p:sldId id="280" r:id="rId14"/>
    <p:sldId id="281" r:id="rId15"/>
    <p:sldId id="266" r:id="rId16"/>
    <p:sldId id="267" r:id="rId17"/>
    <p:sldId id="268" r:id="rId18"/>
    <p:sldId id="284" r:id="rId19"/>
    <p:sldId id="272" r:id="rId20"/>
    <p:sldId id="273" r:id="rId21"/>
    <p:sldId id="274" r:id="rId22"/>
    <p:sldId id="279" r:id="rId23"/>
    <p:sldId id="277" r:id="rId24"/>
    <p:sldId id="285" r:id="rId25"/>
    <p:sldId id="27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95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9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32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19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08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16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87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80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63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74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076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24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3087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CRANE 4 BOOMS MODEL_C_D 3D LAG CSYS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77000"/>
            <a:ext cx="2883243" cy="38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UNITS : m:kg:s:Pa:N:K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1699043" cy="5491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95" y="930876"/>
            <a:ext cx="6581808" cy="5546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64" y="5955665"/>
            <a:ext cx="2552921" cy="891617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 rot="19188998">
            <a:off x="3451732" y="3177236"/>
            <a:ext cx="3739978" cy="2493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Circular Arrow 9"/>
          <p:cNvSpPr/>
          <p:nvPr/>
        </p:nvSpPr>
        <p:spPr>
          <a:xfrm rot="10289159" flipH="1">
            <a:off x="3001346" y="5115196"/>
            <a:ext cx="992570" cy="100501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1384" y="2000077"/>
            <a:ext cx="1103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Extension</a:t>
            </a:r>
          </a:p>
          <a:p>
            <a:r>
              <a:rPr lang="en-US" dirty="0" smtClean="0"/>
              <a:t>Fixed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314831" y="4971373"/>
            <a:ext cx="988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Rotation</a:t>
            </a:r>
          </a:p>
          <a:p>
            <a:r>
              <a:rPr lang="en-US" dirty="0" smtClean="0"/>
              <a:t>Fixed</a:t>
            </a:r>
            <a:endParaRPr lang="en-AU" dirty="0"/>
          </a:p>
        </p:txBody>
      </p:sp>
      <p:sp>
        <p:nvSpPr>
          <p:cNvPr id="13" name="Down Arrow 12"/>
          <p:cNvSpPr/>
          <p:nvPr/>
        </p:nvSpPr>
        <p:spPr>
          <a:xfrm>
            <a:off x="8449634" y="930876"/>
            <a:ext cx="214183" cy="444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835609" y="1052553"/>
            <a:ext cx="832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</a:t>
            </a:r>
          </a:p>
          <a:p>
            <a:r>
              <a:rPr lang="en-US" dirty="0" smtClean="0"/>
              <a:t>Load</a:t>
            </a:r>
          </a:p>
          <a:p>
            <a:r>
              <a:rPr lang="en-US" dirty="0" smtClean="0"/>
              <a:t>(400N)</a:t>
            </a:r>
            <a:endParaRPr lang="en-AU" dirty="0"/>
          </a:p>
        </p:txBody>
      </p:sp>
      <p:sp>
        <p:nvSpPr>
          <p:cNvPr id="15" name="Down Arrow 14"/>
          <p:cNvSpPr/>
          <p:nvPr/>
        </p:nvSpPr>
        <p:spPr>
          <a:xfrm>
            <a:off x="5832389" y="3703938"/>
            <a:ext cx="197708" cy="1016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6211330" y="4464908"/>
            <a:ext cx="1087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Gravity Load</a:t>
            </a:r>
          </a:p>
          <a:p>
            <a:r>
              <a:rPr lang="en-US" dirty="0"/>
              <a:t>(</a:t>
            </a:r>
            <a:r>
              <a:rPr lang="en-US" dirty="0" smtClean="0"/>
              <a:t>Weight)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4062844" y="1106738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~40</a:t>
            </a:r>
            <a:endParaRPr lang="en-AU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47286" y="5047258"/>
            <a:ext cx="0" cy="9818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12042" y="5132173"/>
            <a:ext cx="160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</a:t>
            </a:r>
          </a:p>
          <a:p>
            <a:r>
              <a:rPr lang="en-US" dirty="0" smtClean="0"/>
              <a:t>P Controlled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1723319" y="1736646"/>
            <a:ext cx="2513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(COMPARISON BETWEEN NON WRAPPER[C] &amp; WRAPPER[D] SCENARIO)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894" y="802049"/>
            <a:ext cx="2247106" cy="605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7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8358"/>
            <a:ext cx="6343135" cy="30996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34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GEOMETRY</a:t>
            </a:r>
            <a:endParaRPr lang="en-A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2995" y="626076"/>
            <a:ext cx="10354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(AVERAGE)		</a:t>
            </a:r>
          </a:p>
          <a:p>
            <a:r>
              <a:rPr lang="en-US" dirty="0" smtClean="0"/>
              <a:t>BOOM	WIDTH	HEIGHT	THICKNESS	LENGTH		STIFFENERS	WIDTH	HEIGHT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0.358	0.358	0.005		3.745		1		0.005	0.005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0.338	0.338	0.005		2.025		2		0.005	0.005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0.318	0.318	0.005		1.950		3		0.005	0.0045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0.299	0.299	0.005		1.876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02" y="3762384"/>
            <a:ext cx="6334897" cy="30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4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84730" y="140043"/>
            <a:ext cx="510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INTERNAL &amp; EXTERNAL PISTON/CYLINDER PARTS</a:t>
            </a:r>
          </a:p>
          <a:p>
            <a:r>
              <a:rPr lang="en-US" b="1" dirty="0" smtClean="0"/>
              <a:t>(Not All Parts in Crane Model are used in the  Calculations)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74" y="0"/>
            <a:ext cx="71232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53600" y="648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Initial Configuration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9330" y="6021860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~40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478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67"/>
            <a:ext cx="5552303" cy="6879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" y="0"/>
            <a:ext cx="1458097" cy="230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38" y="1250"/>
            <a:ext cx="66973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9330" y="6400801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~40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742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7"/>
            <a:ext cx="4975654" cy="6841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41708" y="0"/>
            <a:ext cx="285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SCENARIO D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378" y="5387546"/>
            <a:ext cx="4464908" cy="757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0609"/>
            <a:ext cx="4876800" cy="62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0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TYPICAL PARTS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6700"/>
            <a:ext cx="70866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616"/>
            <a:ext cx="6981825" cy="2457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2822" y="972065"/>
            <a:ext cx="186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ELASTIC/PLASTIC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7636476" y="5280454"/>
            <a:ext cx="117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RIGID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492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571"/>
            <a:ext cx="4637903" cy="2346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65625"/>
            <a:ext cx="4637903" cy="1016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0"/>
            <a:ext cx="30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CONTROL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475"/>
            <a:ext cx="4637903" cy="886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23825" y="138069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BOUNDARY CONDITION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4930" y="4049537"/>
            <a:ext cx="268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CONSTRAINTS</a:t>
            </a:r>
            <a:endParaRPr lang="en-AU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3" y="5417514"/>
            <a:ext cx="8362950" cy="144048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60813" y="6520975"/>
            <a:ext cx="288324" cy="2883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675503" y="5698412"/>
            <a:ext cx="288324" cy="2883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3" y="1615162"/>
            <a:ext cx="7249297" cy="33103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807" y="5522330"/>
            <a:ext cx="117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NSID 1400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968844" y="6488668"/>
            <a:ext cx="126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NSID 1500</a:t>
            </a:r>
            <a:endParaRPr lang="en-AU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921211" y="6417276"/>
            <a:ext cx="0" cy="3920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10680" y="6488668"/>
            <a:ext cx="105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223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38" y="0"/>
            <a:ext cx="937386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67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BOUNDARY PRESCRIBED MOTION</a:t>
            </a:r>
            <a:endParaRPr lang="en-AU" b="1" dirty="0"/>
          </a:p>
        </p:txBody>
      </p:sp>
      <p:sp>
        <p:nvSpPr>
          <p:cNvPr id="14" name="Oval 13"/>
          <p:cNvSpPr/>
          <p:nvPr/>
        </p:nvSpPr>
        <p:spPr>
          <a:xfrm>
            <a:off x="329513" y="6409038"/>
            <a:ext cx="280086" cy="148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7834184" y="4102443"/>
            <a:ext cx="2496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~40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5278"/>
            <a:ext cx="529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Both Internal &amp; External Piston are not Functional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519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41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CONTACT 1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332"/>
            <a:ext cx="4588476" cy="2876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2" y="0"/>
            <a:ext cx="5873578" cy="2248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2335" y="197708"/>
            <a:ext cx="15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112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2" y="2248631"/>
            <a:ext cx="5873578" cy="2236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62335" y="2631005"/>
            <a:ext cx="15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123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2" y="4656994"/>
            <a:ext cx="5873578" cy="2201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62335" y="4892851"/>
            <a:ext cx="15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134</a:t>
            </a:r>
            <a:endParaRPr lang="en-AU" dirty="0"/>
          </a:p>
        </p:txBody>
      </p:sp>
      <p:sp>
        <p:nvSpPr>
          <p:cNvPr id="11" name="Oval 10"/>
          <p:cNvSpPr/>
          <p:nvPr/>
        </p:nvSpPr>
        <p:spPr>
          <a:xfrm>
            <a:off x="362463" y="483291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362464" y="1424451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362464" y="2375632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9910119" y="98854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9910119" y="4853253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4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9910119" y="2235290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6952734" y="691663"/>
            <a:ext cx="18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1 Stiffeners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6952734" y="3496757"/>
            <a:ext cx="18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Stiffeners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6952733" y="5757497"/>
            <a:ext cx="18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Stiffeners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5406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41" y="3021690"/>
            <a:ext cx="7850658" cy="3836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9994"/>
            <a:ext cx="4777946" cy="29757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24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CONTACT </a:t>
            </a:r>
            <a:r>
              <a:rPr lang="en-US" b="1" dirty="0"/>
              <a:t>3</a:t>
            </a:r>
            <a:endParaRPr lang="en-A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44779" y="5841505"/>
            <a:ext cx="17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2530</a:t>
            </a:r>
            <a:endParaRPr lang="en-AU" dirty="0"/>
          </a:p>
        </p:txBody>
      </p:sp>
      <p:sp>
        <p:nvSpPr>
          <p:cNvPr id="6" name="Oval 5"/>
          <p:cNvSpPr/>
          <p:nvPr/>
        </p:nvSpPr>
        <p:spPr>
          <a:xfrm>
            <a:off x="378939" y="499767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378940" y="1440927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378940" y="2392108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7026874" y="4861855"/>
            <a:ext cx="163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4550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9613556" y="3749354"/>
            <a:ext cx="168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6570</a:t>
            </a:r>
            <a:endParaRPr lang="en-AU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304"/>
            <a:ext cx="3822357" cy="34626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7114" y="344401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78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95" y="-8238"/>
            <a:ext cx="929050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378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 GRAVITY &amp; HOOK LOADS</a:t>
            </a:r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6705"/>
            <a:ext cx="4670403" cy="763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54150"/>
            <a:ext cx="4564185" cy="22261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61741" y="5026580"/>
            <a:ext cx="26361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89611" y="4812396"/>
            <a:ext cx="13921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76789" y="4132656"/>
            <a:ext cx="80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</a:t>
            </a:r>
          </a:p>
          <a:p>
            <a:r>
              <a:rPr lang="en-US" dirty="0" smtClean="0"/>
              <a:t>Load</a:t>
            </a:r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97849" y="3897996"/>
            <a:ext cx="0" cy="15734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2210" y="4416309"/>
            <a:ext cx="94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Gravity Load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45091" y="3804552"/>
            <a:ext cx="19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LOADING CURVE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9168713" y="6318422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~40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" y="308754"/>
            <a:ext cx="4664548" cy="669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830"/>
            <a:ext cx="4665452" cy="10999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51418" y="631767"/>
            <a:ext cx="251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 Load = 400N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072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SCENARIOS	BOOM VARIABLE			INITIAL			PID		FUNCTIONAL</a:t>
            </a:r>
          </a:p>
          <a:p>
            <a:r>
              <a:rPr lang="en-US" sz="1600" b="1" dirty="0" smtClean="0"/>
              <a:t>		ROTATION	EXTENSION	CONFIGURATION	LOAD		CONTROLLER	MOCKUP(FMU)</a:t>
            </a:r>
          </a:p>
          <a:p>
            <a:r>
              <a:rPr lang="en-US" sz="1600" dirty="0" smtClean="0"/>
              <a:t>	</a:t>
            </a:r>
            <a:endParaRPr lang="en-US" sz="1600" dirty="0"/>
          </a:p>
          <a:p>
            <a:r>
              <a:rPr lang="en-US" sz="1600" b="1" dirty="0" smtClean="0"/>
              <a:t>MODEL_A</a:t>
            </a:r>
            <a:r>
              <a:rPr lang="en-US" sz="1600" dirty="0" smtClean="0"/>
              <a:t>		YES	YES		HORIZONTAL	GRAVITY		NO		NO</a:t>
            </a:r>
          </a:p>
          <a:p>
            <a:endParaRPr lang="en-US" sz="1600" dirty="0" smtClean="0"/>
          </a:p>
          <a:p>
            <a:r>
              <a:rPr lang="en-US" sz="1600" b="1" dirty="0" smtClean="0"/>
              <a:t>MODEL_B</a:t>
            </a:r>
            <a:r>
              <a:rPr lang="en-US" sz="1600" dirty="0" smtClean="0"/>
              <a:t>		NO	NO		ANGLE +		GRAVITY +		NO		NO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EXTENSION	HOOK</a:t>
            </a:r>
          </a:p>
          <a:p>
            <a:endParaRPr lang="en-US" sz="1600" dirty="0" smtClean="0"/>
          </a:p>
          <a:p>
            <a:r>
              <a:rPr lang="en-US" sz="1600" b="1" dirty="0" smtClean="0"/>
              <a:t>MODEL_C</a:t>
            </a:r>
            <a:r>
              <a:rPr lang="en-US" sz="1600" dirty="0" smtClean="0"/>
              <a:t>		</a:t>
            </a:r>
            <a:r>
              <a:rPr lang="en-US" sz="1600" dirty="0" smtClean="0">
                <a:solidFill>
                  <a:srgbClr val="FF0000"/>
                </a:solidFill>
              </a:rPr>
              <a:t>NO	NO		ANGLE +		GRAVITY +		YES		NON WRAPPER</a:t>
            </a:r>
          </a:p>
          <a:p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				EXTENSION	HOOK		(PROPORTIONAL)</a:t>
            </a:r>
          </a:p>
          <a:p>
            <a:endParaRPr lang="en-US" sz="1600" dirty="0"/>
          </a:p>
          <a:p>
            <a:r>
              <a:rPr lang="en-US" sz="1600" b="1" dirty="0" smtClean="0"/>
              <a:t>MODEL_D</a:t>
            </a:r>
            <a:r>
              <a:rPr lang="en-US" sz="1600" dirty="0" smtClean="0"/>
              <a:t>		</a:t>
            </a:r>
            <a:r>
              <a:rPr lang="en-US" sz="1600" dirty="0" smtClean="0">
                <a:solidFill>
                  <a:srgbClr val="FF0000"/>
                </a:solidFill>
              </a:rPr>
              <a:t>NO	NO		ANGLE +		GRAVITY +		YES		WRAPPER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					EXTENSION	HOOK		(PROPORTIONAL)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980" y="3441680"/>
            <a:ext cx="107009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</a:t>
            </a:r>
          </a:p>
          <a:p>
            <a:r>
              <a:rPr lang="en-US" dirty="0" err="1" smtClean="0"/>
              <a:t>Models_C_D</a:t>
            </a:r>
            <a:r>
              <a:rPr lang="en-US" dirty="0" smtClean="0"/>
              <a:t> the internal and external cylinders/pistons are not functional.</a:t>
            </a:r>
          </a:p>
          <a:p>
            <a:endParaRPr lang="en-US" dirty="0"/>
          </a:p>
          <a:p>
            <a:r>
              <a:rPr lang="en-US" dirty="0" smtClean="0"/>
              <a:t>Models _C_D </a:t>
            </a:r>
            <a:r>
              <a:rPr lang="en-US" dirty="0"/>
              <a:t>has gravity and hook load applied and the data is valid up to 1.5s.</a:t>
            </a:r>
          </a:p>
          <a:p>
            <a:endParaRPr lang="en-US" dirty="0"/>
          </a:p>
          <a:p>
            <a:r>
              <a:rPr lang="en-US" dirty="0"/>
              <a:t>The booms are in a fixed configuration (</a:t>
            </a:r>
            <a:r>
              <a:rPr lang="en-US" dirty="0" err="1"/>
              <a:t>ie</a:t>
            </a:r>
            <a:r>
              <a:rPr lang="en-US" dirty="0"/>
              <a:t> angle and extension).</a:t>
            </a:r>
          </a:p>
          <a:p>
            <a:endParaRPr lang="en-US" dirty="0"/>
          </a:p>
          <a:p>
            <a:r>
              <a:rPr lang="en-US" dirty="0" smtClean="0"/>
              <a:t>A vertical actuator is positioned at the connection point between the external piston and boom section 1.</a:t>
            </a:r>
          </a:p>
          <a:p>
            <a:endParaRPr lang="en-US" dirty="0"/>
          </a:p>
          <a:p>
            <a:r>
              <a:rPr lang="en-US" dirty="0" smtClean="0"/>
              <a:t>This actuator has a P Controller and holds the crane at the given initial angle(~40deg) of the crane boom.</a:t>
            </a:r>
          </a:p>
          <a:p>
            <a:endParaRPr lang="en-US" dirty="0"/>
          </a:p>
          <a:p>
            <a:r>
              <a:rPr lang="en-US" dirty="0" smtClean="0"/>
              <a:t>Non Wrapper &amp; Wrapper scenario. Force by actuator holds up the crane booms.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2906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44" y="0"/>
            <a:ext cx="4729156" cy="3459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" y="1169773"/>
            <a:ext cx="7950946" cy="5688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60463" cy="3196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57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NODE TRACE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033686" y="1977080"/>
            <a:ext cx="21583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Initial Crane Angle = ~40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740346" y="5371070"/>
            <a:ext cx="256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Angle Vibration About Initial Crane Angle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42" y="3655636"/>
            <a:ext cx="6565557" cy="32023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3244017" y="6234545"/>
            <a:ext cx="74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AU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957246" y="6603877"/>
            <a:ext cx="1151714" cy="129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135" y="5371070"/>
            <a:ext cx="76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80903" y="5885411"/>
            <a:ext cx="308318" cy="533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78443" y="5740402"/>
            <a:ext cx="0" cy="67880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08960" y="5602778"/>
            <a:ext cx="234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 Holds Up the Crane Booms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9453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1"/>
            <a:ext cx="8462930" cy="6501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37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BOOM ROTATION &amp; EXTENSIONS</a:t>
            </a:r>
            <a:endParaRPr lang="en-AU" b="1" dirty="0"/>
          </a:p>
        </p:txBody>
      </p:sp>
      <p:sp>
        <p:nvSpPr>
          <p:cNvPr id="7" name="Left-Right Arrow 6"/>
          <p:cNvSpPr/>
          <p:nvPr/>
        </p:nvSpPr>
        <p:spPr>
          <a:xfrm rot="19193521">
            <a:off x="1320337" y="3614204"/>
            <a:ext cx="3597378" cy="2493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Circular Arrow 7"/>
          <p:cNvSpPr/>
          <p:nvPr/>
        </p:nvSpPr>
        <p:spPr>
          <a:xfrm rot="10289159" flipH="1">
            <a:off x="1030913" y="5798034"/>
            <a:ext cx="992570" cy="100501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411" y="2795658"/>
            <a:ext cx="110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Extension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4059" y="5126633"/>
            <a:ext cx="98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Rotation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688756" y="1006709"/>
            <a:ext cx="254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Crane Booms</a:t>
            </a:r>
            <a:r>
              <a:rPr lang="en-AU" dirty="0" smtClean="0"/>
              <a:t> Fixed in Rotation and Extension</a:t>
            </a:r>
            <a:endParaRPr lang="en-US" dirty="0" smtClean="0"/>
          </a:p>
        </p:txBody>
      </p:sp>
      <p:sp>
        <p:nvSpPr>
          <p:cNvPr id="13" name="Down Arrow 12"/>
          <p:cNvSpPr/>
          <p:nvPr/>
        </p:nvSpPr>
        <p:spPr>
          <a:xfrm>
            <a:off x="7900087" y="105719"/>
            <a:ext cx="261147" cy="527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690210" y="218988"/>
            <a:ext cx="195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 Load (400N)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357424" y="1968225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~40</a:t>
            </a:r>
            <a:endParaRPr lang="en-AU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09949" y="5569527"/>
            <a:ext cx="0" cy="7481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59084" y="5569527"/>
            <a:ext cx="172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 Controls Boom Angle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92" y="3484806"/>
            <a:ext cx="6903308" cy="33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8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877"/>
            <a:ext cx="4679093" cy="2285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" y="4541999"/>
            <a:ext cx="4753235" cy="2321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31"/>
            <a:ext cx="4679092" cy="2285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29" y="1342769"/>
            <a:ext cx="7393871" cy="5525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66014" y="42923"/>
            <a:ext cx="354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BOUNDARY CONSTRAINT FORCES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4815" y="1526787"/>
            <a:ext cx="113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FORCES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335427" y="1500056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2339546" y="3824177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9259330" y="648252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~40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874815" y="3824177"/>
            <a:ext cx="113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 FORCES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607085" y="4734309"/>
            <a:ext cx="1135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FORCES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1697794" y="4746091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2046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81" y="1210333"/>
            <a:ext cx="6252519" cy="56247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124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CONTACTS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544432" y="1448030"/>
            <a:ext cx="9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4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1009870" y="2757310"/>
            <a:ext cx="9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8279026" y="3572781"/>
            <a:ext cx="9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384323" y="4962068"/>
            <a:ext cx="189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1 Stiffeners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8744465" y="2334343"/>
            <a:ext cx="189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Stiffeners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9801737" y="3980278"/>
            <a:ext cx="189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Stiffeners</a:t>
            </a:r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463481" y="3990871"/>
            <a:ext cx="1280983" cy="9355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0749088" y="3202172"/>
            <a:ext cx="807058" cy="7690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2"/>
          </p:cNvCxnSpPr>
          <p:nvPr/>
        </p:nvCxnSpPr>
        <p:spPr>
          <a:xfrm flipV="1">
            <a:off x="9926595" y="1817362"/>
            <a:ext cx="1083275" cy="5175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59330" y="648252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~40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7463481" y="464684"/>
            <a:ext cx="354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Contacts are between a Boom Section and a Boom Stiffener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" y="464684"/>
            <a:ext cx="7381103" cy="36054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93989" y="3202172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324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89" y="1758335"/>
            <a:ext cx="5682041" cy="51115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5827" y="0"/>
            <a:ext cx="124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CONTACTS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70604" y="1658919"/>
            <a:ext cx="138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4 Lock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7854258" y="3301198"/>
            <a:ext cx="140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Lock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9868927" y="4644948"/>
            <a:ext cx="141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Lock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9259331" y="5023559"/>
            <a:ext cx="281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1 Stiffeners Max Limit 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8011289" y="2028251"/>
            <a:ext cx="283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Stiffeners Max Limit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7138596" y="3662588"/>
            <a:ext cx="283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Stiffeners Max Limit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7578811" y="369332"/>
            <a:ext cx="444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These Contacts prevent The Boom Sections from Retracting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9102809" y="6434281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5120327" y="419007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466684" y="2515766"/>
            <a:ext cx="442780" cy="309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9562580" y="4796416"/>
            <a:ext cx="283187" cy="108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513413" y="3597208"/>
            <a:ext cx="612441" cy="65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" y="0"/>
            <a:ext cx="4589508" cy="2241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" y="2406747"/>
            <a:ext cx="4589508" cy="2241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" y="4619171"/>
            <a:ext cx="4583325" cy="22388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55589" y="263611"/>
            <a:ext cx="160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112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955588" y="2640912"/>
            <a:ext cx="160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123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955587" y="4827476"/>
            <a:ext cx="160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134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9966232" y="5350309"/>
            <a:ext cx="160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(CONTACT 112)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7907034" y="3931447"/>
            <a:ext cx="160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(CONTACT 123)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8759391" y="2334765"/>
            <a:ext cx="160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(CONTACT 134)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061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89" y="615566"/>
            <a:ext cx="5440977" cy="40694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203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VON MISES STRESS</a:t>
            </a:r>
            <a:endParaRPr lang="en-AU" b="1" dirty="0"/>
          </a:p>
        </p:txBody>
      </p:sp>
      <p:sp>
        <p:nvSpPr>
          <p:cNvPr id="6" name="Down Arrow 5"/>
          <p:cNvSpPr/>
          <p:nvPr/>
        </p:nvSpPr>
        <p:spPr>
          <a:xfrm>
            <a:off x="11930853" y="273010"/>
            <a:ext cx="261147" cy="527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9873803" y="273010"/>
            <a:ext cx="191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 Load (400N)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238"/>
            <a:ext cx="6746789" cy="3290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509"/>
            <a:ext cx="6742555" cy="329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26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296"/>
            <a:ext cx="7331676" cy="3582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1" y="3316760"/>
            <a:ext cx="7249297" cy="3541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2" y="-4872"/>
            <a:ext cx="7249297" cy="3541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1634" y="255373"/>
            <a:ext cx="37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 Force (P Controlled) vs Time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26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ACTUATOR Y DIRECTION FORCE</a:t>
            </a:r>
            <a:endParaRPr lang="en-AU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60821" y="5247503"/>
            <a:ext cx="0" cy="121096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61038" y="5469924"/>
            <a:ext cx="12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Point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807308" y="4697316"/>
            <a:ext cx="185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Controller Point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793411" y="6400800"/>
            <a:ext cx="111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15388" y="751716"/>
            <a:ext cx="405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 = PCOEF1*(CY160000-CY24475)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6267795" y="880078"/>
            <a:ext cx="254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DISPLACEMENT</a:t>
            </a:r>
          </a:p>
          <a:p>
            <a:r>
              <a:rPr lang="en-US" dirty="0" smtClean="0"/>
              <a:t>(CY160000 – CY24475)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6533804" y="4056611"/>
            <a:ext cx="202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 FORCE</a:t>
            </a:r>
          </a:p>
          <a:p>
            <a:r>
              <a:rPr lang="en-US" dirty="0" smtClean="0"/>
              <a:t>(PCOEF1 = 2.0E+06)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5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853"/>
            <a:ext cx="10058400" cy="491514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272216" y="4934465"/>
            <a:ext cx="8237" cy="100501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35114" y="4613189"/>
            <a:ext cx="149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POINT</a:t>
            </a:r>
            <a:endParaRPr lang="en-AU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46573" y="4827373"/>
            <a:ext cx="832022" cy="10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6659" y="4400426"/>
            <a:ext cx="225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CONTROLLER POINT</a:t>
            </a:r>
            <a:endParaRPr lang="en-AU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01513" y="4613189"/>
            <a:ext cx="37070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69708" y="6170141"/>
            <a:ext cx="14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617838" y="626076"/>
            <a:ext cx="3863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The Y direction difference between NID 160000 and NID 24475 is to be kept to a minimum via the P Controller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767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2281" cy="1131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9508"/>
            <a:ext cx="6013621" cy="4468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168" y="3651418"/>
            <a:ext cx="183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NON-WRAPPERS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8006" y="6263005"/>
            <a:ext cx="127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WRAPPERS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06745" y="571102"/>
            <a:ext cx="2141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259" y="830594"/>
            <a:ext cx="1305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1849" y="2752424"/>
            <a:ext cx="1762897" cy="1812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376616" y="2744228"/>
            <a:ext cx="1289222" cy="1894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4697627" y="2748614"/>
            <a:ext cx="1190368" cy="1825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39050" y="3080951"/>
            <a:ext cx="1348944" cy="16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1849" y="3247229"/>
            <a:ext cx="561614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511"/>
            <a:ext cx="9292281" cy="118515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535826" y="2033318"/>
            <a:ext cx="1789672" cy="9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8322" y="2038151"/>
            <a:ext cx="1313937" cy="4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35826" y="65903"/>
            <a:ext cx="1309817" cy="2471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6015681" y="1239282"/>
            <a:ext cx="994719" cy="2471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/>
          <p:cNvSpPr txBox="1"/>
          <p:nvPr/>
        </p:nvSpPr>
        <p:spPr>
          <a:xfrm>
            <a:off x="8336486" y="3923846"/>
            <a:ext cx="278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NB. WRAPPER SCENARIO</a:t>
            </a:r>
            <a:endParaRPr lang="en-AU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2" y="4237184"/>
            <a:ext cx="3950395" cy="2095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0659" y="6263005"/>
            <a:ext cx="126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PRIMARY</a:t>
            </a:r>
          </a:p>
          <a:p>
            <a:r>
              <a:rPr lang="en-US" dirty="0" smtClean="0"/>
              <a:t>(MASTER)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10322009" y="6211669"/>
            <a:ext cx="147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SECONDARY</a:t>
            </a:r>
          </a:p>
          <a:p>
            <a:r>
              <a:rPr lang="en-US" dirty="0" smtClean="0"/>
              <a:t>(SLAVE)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10322008" y="0"/>
            <a:ext cx="186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COSIMULATION TERMINOLGY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4851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2843" cy="3078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4" y="858872"/>
            <a:ext cx="3492843" cy="88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4" y="2225282"/>
            <a:ext cx="3492843" cy="1289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4" y="3824363"/>
            <a:ext cx="3492843" cy="1343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53" y="0"/>
            <a:ext cx="3492843" cy="2869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30" y="3193652"/>
            <a:ext cx="3509966" cy="368230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192582" y="1195999"/>
            <a:ext cx="839312" cy="222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own Arrow 10"/>
          <p:cNvSpPr/>
          <p:nvPr/>
        </p:nvSpPr>
        <p:spPr>
          <a:xfrm>
            <a:off x="5272216" y="1539161"/>
            <a:ext cx="197708" cy="686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Down Arrow 11"/>
          <p:cNvSpPr/>
          <p:nvPr/>
        </p:nvSpPr>
        <p:spPr>
          <a:xfrm>
            <a:off x="5066270" y="3266013"/>
            <a:ext cx="205946" cy="816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ight Arrow 12"/>
          <p:cNvSpPr/>
          <p:nvPr/>
        </p:nvSpPr>
        <p:spPr>
          <a:xfrm>
            <a:off x="7404761" y="2411840"/>
            <a:ext cx="1077669" cy="23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ight Arrow 13"/>
          <p:cNvSpPr/>
          <p:nvPr/>
        </p:nvSpPr>
        <p:spPr>
          <a:xfrm>
            <a:off x="8063788" y="4407243"/>
            <a:ext cx="418642" cy="18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Down Arrow 14"/>
          <p:cNvSpPr/>
          <p:nvPr/>
        </p:nvSpPr>
        <p:spPr>
          <a:xfrm>
            <a:off x="8023654" y="2800865"/>
            <a:ext cx="197708" cy="1729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Left Arrow 15"/>
          <p:cNvSpPr/>
          <p:nvPr/>
        </p:nvSpPr>
        <p:spPr>
          <a:xfrm>
            <a:off x="8063788" y="2698620"/>
            <a:ext cx="418642" cy="1783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0" y="1195999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4031894" y="1371755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4044778" y="2453784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8524794" y="2698620"/>
            <a:ext cx="1360611" cy="171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4044778" y="4082985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4324865" y="0"/>
            <a:ext cx="219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FOLDER STRUCTURE</a:t>
            </a:r>
            <a:endParaRPr lang="en-AU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2" y="3237770"/>
            <a:ext cx="3559149" cy="1690430"/>
          </a:xfrm>
          <a:prstGeom prst="rect">
            <a:avLst/>
          </a:prstGeom>
        </p:spPr>
      </p:pic>
      <p:sp>
        <p:nvSpPr>
          <p:cNvPr id="25" name="Left Arrow 24"/>
          <p:cNvSpPr/>
          <p:nvPr/>
        </p:nvSpPr>
        <p:spPr>
          <a:xfrm>
            <a:off x="3149920" y="4060700"/>
            <a:ext cx="832021" cy="191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2" y="5331847"/>
            <a:ext cx="3498945" cy="8597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18054" y="5049795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1279202" y="6288939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980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84" y="3657976"/>
            <a:ext cx="2625219" cy="3211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6" y="3633630"/>
            <a:ext cx="3459040" cy="3224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12" y="369331"/>
            <a:ext cx="3264806" cy="3188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8" y="403461"/>
            <a:ext cx="3235648" cy="31552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518" y="3719872"/>
            <a:ext cx="2891481" cy="21154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963524"/>
            <a:ext cx="1548714" cy="1494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3294223" y="1981103"/>
            <a:ext cx="1547804" cy="131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57664" y="1047578"/>
            <a:ext cx="197709" cy="197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3343826" y="1047577"/>
            <a:ext cx="296563" cy="197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-1" y="0"/>
            <a:ext cx="484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LS_DYNA FILES FOR COSIMULATION (WRAPPER)</a:t>
            </a:r>
            <a:endParaRPr lang="en-AU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90616" y="3336181"/>
            <a:ext cx="329513" cy="17299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ounded Rectangle 24"/>
          <p:cNvSpPr/>
          <p:nvPr/>
        </p:nvSpPr>
        <p:spPr>
          <a:xfrm>
            <a:off x="3383929" y="3336181"/>
            <a:ext cx="329513" cy="17299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7869296" y="416094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-45006"/>
            <a:ext cx="5400675" cy="828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6778" y="3791614"/>
            <a:ext cx="234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0_crane_2d_nofmu.k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4231362" y="4293534"/>
            <a:ext cx="236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0_w_crane_python.py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2868500" y="6500481"/>
            <a:ext cx="50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5661336" y="6500481"/>
            <a:ext cx="50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791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SOFTWARE INSTALLATION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2"/>
            <a:ext cx="4591050" cy="405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" y="4901642"/>
            <a:ext cx="3657600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77" y="4901642"/>
            <a:ext cx="3400900" cy="1295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20" y="369332"/>
            <a:ext cx="5829300" cy="1733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4820" y="1029730"/>
            <a:ext cx="5829300" cy="206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894820" y="1441622"/>
            <a:ext cx="5829300" cy="214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894820" y="2955558"/>
            <a:ext cx="33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Pyfmi</a:t>
            </a:r>
            <a:r>
              <a:rPr lang="en-US" dirty="0" smtClean="0"/>
              <a:t> version 2.9.5</a:t>
            </a:r>
          </a:p>
          <a:p>
            <a:r>
              <a:rPr lang="en-US" dirty="0" smtClean="0"/>
              <a:t>Anaconda version 2020.11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920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178"/>
            <a:ext cx="6239161" cy="5734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85" y="4029736"/>
            <a:ext cx="5897005" cy="2833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86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INSTALL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82049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0618" cy="3452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448"/>
            <a:ext cx="4772691" cy="1133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86" y="3072714"/>
            <a:ext cx="3852613" cy="37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569</Words>
  <Application>Microsoft Office PowerPoint</Application>
  <PresentationFormat>Widescreen</PresentationFormat>
  <Paragraphs>175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CRANE 4 BOOMS MODEL_C_D 3D LAG CSYS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CRANE TELESCOPIC 3D LAG CSYS</dc:title>
  <dc:creator>Microsoft account</dc:creator>
  <cp:lastModifiedBy>Microsoft account</cp:lastModifiedBy>
  <cp:revision>261</cp:revision>
  <dcterms:created xsi:type="dcterms:W3CDTF">2026-01-31T18:42:28Z</dcterms:created>
  <dcterms:modified xsi:type="dcterms:W3CDTF">2026-02-18T20:58:59Z</dcterms:modified>
</cp:coreProperties>
</file>