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60" r:id="rId5"/>
    <p:sldId id="282" r:id="rId6"/>
    <p:sldId id="283" r:id="rId7"/>
    <p:sldId id="263" r:id="rId8"/>
    <p:sldId id="264" r:id="rId9"/>
    <p:sldId id="265" r:id="rId10"/>
    <p:sldId id="288" r:id="rId11"/>
    <p:sldId id="271" r:id="rId12"/>
    <p:sldId id="257" r:id="rId13"/>
    <p:sldId id="280" r:id="rId14"/>
    <p:sldId id="281" r:id="rId15"/>
    <p:sldId id="266" r:id="rId16"/>
    <p:sldId id="267" r:id="rId17"/>
    <p:sldId id="268" r:id="rId18"/>
    <p:sldId id="284" r:id="rId19"/>
    <p:sldId id="272" r:id="rId20"/>
    <p:sldId id="273" r:id="rId21"/>
    <p:sldId id="274" r:id="rId22"/>
    <p:sldId id="279" r:id="rId23"/>
    <p:sldId id="277" r:id="rId24"/>
    <p:sldId id="285" r:id="rId25"/>
    <p:sldId id="276" r:id="rId26"/>
    <p:sldId id="287" r:id="rId27"/>
    <p:sldId id="290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9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9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32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19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08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16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8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8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6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7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76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1BF4-DFE4-4C2A-A51F-7CED9F0E161D}" type="datetimeFigureOut">
              <a:rPr lang="en-AU" smtClean="0"/>
              <a:t>19/02/2026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B04A-BE16-4509-AA0D-A152DC4668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3087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CRANE 4 BOOMS MODEL_E 3D LAG CSYS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2883243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UNITS : m:kg:s:Pa:N:K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699043" cy="5491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9" y="930876"/>
            <a:ext cx="6581808" cy="5546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53" y="5966383"/>
            <a:ext cx="2552921" cy="891617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19188998">
            <a:off x="3451732" y="3177236"/>
            <a:ext cx="3739978" cy="249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ircular Arrow 9"/>
          <p:cNvSpPr/>
          <p:nvPr/>
        </p:nvSpPr>
        <p:spPr>
          <a:xfrm rot="10289159" flipH="1">
            <a:off x="3001346" y="5115196"/>
            <a:ext cx="992570" cy="1005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1384" y="2000077"/>
            <a:ext cx="1103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Extension</a:t>
            </a:r>
          </a:p>
          <a:p>
            <a:r>
              <a:rPr lang="en-US" dirty="0" smtClean="0"/>
              <a:t>Fixed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314831" y="4971373"/>
            <a:ext cx="988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Rotation</a:t>
            </a:r>
          </a:p>
          <a:p>
            <a:r>
              <a:rPr lang="en-US" dirty="0" smtClean="0"/>
              <a:t>Fixed</a:t>
            </a:r>
            <a:endParaRPr lang="en-AU" dirty="0"/>
          </a:p>
        </p:txBody>
      </p:sp>
      <p:sp>
        <p:nvSpPr>
          <p:cNvPr id="13" name="Down Arrow 12"/>
          <p:cNvSpPr/>
          <p:nvPr/>
        </p:nvSpPr>
        <p:spPr>
          <a:xfrm>
            <a:off x="8449634" y="930876"/>
            <a:ext cx="214183" cy="444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835609" y="1052553"/>
            <a:ext cx="832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</a:t>
            </a:r>
          </a:p>
          <a:p>
            <a:r>
              <a:rPr lang="en-US" dirty="0" smtClean="0"/>
              <a:t>Load</a:t>
            </a:r>
            <a:endParaRPr lang="en-AU" dirty="0"/>
          </a:p>
          <a:p>
            <a:r>
              <a:rPr lang="en-US" dirty="0" smtClean="0"/>
              <a:t>(400N)</a:t>
            </a:r>
            <a:endParaRPr lang="en-AU" dirty="0"/>
          </a:p>
        </p:txBody>
      </p:sp>
      <p:sp>
        <p:nvSpPr>
          <p:cNvPr id="15" name="Down Arrow 14"/>
          <p:cNvSpPr/>
          <p:nvPr/>
        </p:nvSpPr>
        <p:spPr>
          <a:xfrm>
            <a:off x="5832389" y="3703938"/>
            <a:ext cx="197708" cy="1016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6211330" y="4464908"/>
            <a:ext cx="108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Load</a:t>
            </a:r>
          </a:p>
          <a:p>
            <a:r>
              <a:rPr lang="en-US" dirty="0"/>
              <a:t>(</a:t>
            </a:r>
            <a:r>
              <a:rPr lang="en-US" dirty="0" smtClean="0"/>
              <a:t>Weight)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062844" y="1106738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47286" y="5047258"/>
            <a:ext cx="0" cy="9818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2042" y="5132173"/>
            <a:ext cx="160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</a:p>
          <a:p>
            <a:r>
              <a:rPr lang="en-US" dirty="0" smtClean="0"/>
              <a:t>P Controlled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3363085" y="6367849"/>
            <a:ext cx="296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(NON WRAPPER SCENARIO)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94" y="802049"/>
            <a:ext cx="2247106" cy="60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7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358"/>
            <a:ext cx="6343135" cy="3099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3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GEOMETRY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995" y="626076"/>
            <a:ext cx="10354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(AVERAGE)		</a:t>
            </a:r>
          </a:p>
          <a:p>
            <a:r>
              <a:rPr lang="en-US" dirty="0" smtClean="0"/>
              <a:t>BOOM	WIDTH	HEIGHT	THICKNESS	LENGTH		STIFFENERS	WIDTH	HEIGHT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0.358	0.358	0.005		3.745		1		0.005	0.005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0.338	0.338	0.005		2.025		2		0.005	0.005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0.318	0.318	0.005		1.950		3		0.005	0.0045</a:t>
            </a:r>
          </a:p>
          <a:p>
            <a:pPr marL="800100" lvl="1" indent="-342900">
              <a:buAutoNum type="arabicPlain"/>
            </a:pPr>
            <a:r>
              <a:rPr lang="en-US" dirty="0" smtClean="0"/>
              <a:t>0.299	0.299	0.005		1.876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2" y="3762384"/>
            <a:ext cx="6334897" cy="30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1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84730" y="140043"/>
            <a:ext cx="510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&amp; EXTERNAL PISTON/CYLINDER PARTS</a:t>
            </a:r>
          </a:p>
          <a:p>
            <a:r>
              <a:rPr lang="en-US" b="1" dirty="0" smtClean="0"/>
              <a:t>(Not All Parts in Crane Model used in the Calculations)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74" y="0"/>
            <a:ext cx="71232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36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Initial Configuration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9330" y="6021860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78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7"/>
            <a:ext cx="5552303" cy="6879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" y="0"/>
            <a:ext cx="1458097" cy="23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38" y="1250"/>
            <a:ext cx="66973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9330" y="640080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42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7"/>
            <a:ext cx="4975654" cy="6841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41708" y="0"/>
            <a:ext cx="285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SCENARIO E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78" y="5387546"/>
            <a:ext cx="4464908" cy="757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609"/>
            <a:ext cx="4876800" cy="62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PARTS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700"/>
            <a:ext cx="70866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16"/>
            <a:ext cx="6981825" cy="2457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2822" y="972065"/>
            <a:ext cx="186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ELASTIC/PLASTIC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636476" y="5280454"/>
            <a:ext cx="117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RIGID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92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571"/>
            <a:ext cx="4637903" cy="2346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5625"/>
            <a:ext cx="4637903" cy="1016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0"/>
            <a:ext cx="30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CONTROL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475"/>
            <a:ext cx="4637903" cy="886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3825" y="13806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BOUNDARY CONDITION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4930" y="4049537"/>
            <a:ext cx="268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CONSTRAINTS</a:t>
            </a:r>
            <a:endParaRPr lang="en-A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" y="5417514"/>
            <a:ext cx="8362950" cy="144048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60813" y="6520975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675503" y="5698412"/>
            <a:ext cx="288324" cy="2883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3" y="1615162"/>
            <a:ext cx="7249297" cy="3310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807" y="5522330"/>
            <a:ext cx="117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NSID 1400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968844" y="6488668"/>
            <a:ext cx="126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NSID 1500</a:t>
            </a:r>
            <a:endParaRPr lang="en-AU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21211" y="6417276"/>
            <a:ext cx="0" cy="3920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0680" y="6488668"/>
            <a:ext cx="105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223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38" y="0"/>
            <a:ext cx="93738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67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BOUNDARY PRESCRIBED MOTION</a:t>
            </a:r>
            <a:endParaRPr lang="en-AU" b="1" dirty="0"/>
          </a:p>
        </p:txBody>
      </p:sp>
      <p:sp>
        <p:nvSpPr>
          <p:cNvPr id="14" name="Oval 13"/>
          <p:cNvSpPr/>
          <p:nvPr/>
        </p:nvSpPr>
        <p:spPr>
          <a:xfrm>
            <a:off x="329513" y="6409038"/>
            <a:ext cx="280086" cy="14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7834184" y="205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278"/>
            <a:ext cx="489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Both Internal &amp; External Piston not Functional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519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1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1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332"/>
            <a:ext cx="4588476" cy="2876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0"/>
            <a:ext cx="5873578" cy="2248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335" y="197708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2248631"/>
            <a:ext cx="5873578" cy="223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2335" y="2631005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123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22" y="4656994"/>
            <a:ext cx="5873578" cy="2201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2335" y="4892851"/>
            <a:ext cx="154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134</a:t>
            </a:r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362463" y="483291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362464" y="1424451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62464" y="2375632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9910119" y="98854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910119" y="485325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910119" y="2235290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952734" y="691663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952734" y="3496757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952733" y="5757497"/>
            <a:ext cx="18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540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3021690"/>
            <a:ext cx="7850658" cy="3836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994"/>
            <a:ext cx="4777946" cy="2975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CONTACT </a:t>
            </a:r>
            <a:r>
              <a:rPr lang="en-US" b="1" dirty="0"/>
              <a:t>3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44779" y="5841505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2530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378939" y="49976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78940" y="1440927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78940" y="2392108"/>
            <a:ext cx="255373" cy="255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7026874" y="4861855"/>
            <a:ext cx="16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4550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613556" y="3749354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6570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304"/>
            <a:ext cx="3822357" cy="3462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114" y="344401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78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5" y="-8238"/>
            <a:ext cx="929050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378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 GRAVITY &amp; HOOK LOADS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705"/>
            <a:ext cx="4670403" cy="763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4150"/>
            <a:ext cx="4564185" cy="22261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1741" y="5026580"/>
            <a:ext cx="26361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89611" y="4812396"/>
            <a:ext cx="13921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76789" y="4132656"/>
            <a:ext cx="80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</a:t>
            </a:r>
          </a:p>
          <a:p>
            <a:r>
              <a:rPr lang="en-US" dirty="0" smtClean="0"/>
              <a:t>Load</a:t>
            </a:r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97849" y="3897996"/>
            <a:ext cx="0" cy="15734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2210" y="4416309"/>
            <a:ext cx="94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Load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45091" y="3804552"/>
            <a:ext cx="19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LOADING CURVE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168713" y="6318422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" y="308754"/>
            <a:ext cx="4664548" cy="669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830"/>
            <a:ext cx="4665452" cy="10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SCENARIOS	BOOM VARIABLE			INITIAL			PID		FUNCTIONAL</a:t>
            </a:r>
          </a:p>
          <a:p>
            <a:r>
              <a:rPr lang="en-US" sz="1600" b="1" dirty="0" smtClean="0"/>
              <a:t>		ROTATION	EXTENSION	CONFIGURATION	LOAD		CONTROLLER	MOCKUP(FMU)</a:t>
            </a:r>
          </a:p>
          <a:p>
            <a:r>
              <a:rPr lang="en-US" sz="1600" dirty="0" smtClean="0"/>
              <a:t>	</a:t>
            </a:r>
            <a:endParaRPr lang="en-US" sz="1600" dirty="0"/>
          </a:p>
          <a:p>
            <a:r>
              <a:rPr lang="en-US" sz="1600" b="1" dirty="0" smtClean="0"/>
              <a:t>MODEL_A</a:t>
            </a:r>
            <a:r>
              <a:rPr lang="en-US" sz="1600" dirty="0" smtClean="0"/>
              <a:t>		YES	YES		HORIZONTAL	GRAVITY		NO		NO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MODEL_B</a:t>
            </a:r>
            <a:r>
              <a:rPr lang="en-US" sz="1600" dirty="0" smtClean="0"/>
              <a:t>		NO	NO		ANGLE +		GRAVITY +		NO		NO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EXTENSION	HOOK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MODEL_C</a:t>
            </a:r>
            <a:r>
              <a:rPr lang="en-US" sz="1600" dirty="0" smtClean="0"/>
              <a:t>		NO	NO		ANGLE +		GRAVITY +		YES		NON WRAPPER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EXTENSION	HOOK		(PROPORTIONAL)</a:t>
            </a:r>
          </a:p>
          <a:p>
            <a:endParaRPr lang="en-US" sz="1600" dirty="0"/>
          </a:p>
          <a:p>
            <a:r>
              <a:rPr lang="en-US" sz="1600" b="1" dirty="0" smtClean="0"/>
              <a:t>MODEL_D</a:t>
            </a:r>
            <a:r>
              <a:rPr lang="en-US" sz="1600" dirty="0" smtClean="0"/>
              <a:t>		NO	NO		ANGLE +		GRAVITY +		YES		WRAPPER</a:t>
            </a:r>
          </a:p>
          <a:p>
            <a:r>
              <a:rPr lang="en-US" sz="1600" dirty="0" smtClean="0"/>
              <a:t>					EXTENSION	HOOK		(PROPORTIONAL)</a:t>
            </a:r>
          </a:p>
          <a:p>
            <a:endParaRPr lang="en-US" sz="1600" dirty="0" smtClean="0"/>
          </a:p>
          <a:p>
            <a:r>
              <a:rPr lang="en-US" sz="1600" b="1" dirty="0" smtClean="0"/>
              <a:t>MODEL_E</a:t>
            </a:r>
            <a:r>
              <a:rPr lang="en-US" sz="1600" dirty="0"/>
              <a:t>		</a:t>
            </a:r>
            <a:r>
              <a:rPr lang="en-US" sz="1600" dirty="0">
                <a:solidFill>
                  <a:srgbClr val="FF0000"/>
                </a:solidFill>
              </a:rPr>
              <a:t>NO	NO		ANGLE +		GRAVITY +		YES		NON WRAPPER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					EXTENSION	HOOK		(PROPORTIONAL)</a:t>
            </a:r>
          </a:p>
          <a:p>
            <a:endParaRPr lang="en-A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1012"/>
            <a:ext cx="10700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NB</a:t>
            </a:r>
          </a:p>
          <a:p>
            <a:r>
              <a:rPr lang="en-US" sz="1600" dirty="0" err="1" smtClean="0"/>
              <a:t>Model_E</a:t>
            </a:r>
            <a:r>
              <a:rPr lang="en-US" sz="1600" dirty="0" smtClean="0"/>
              <a:t> scenario the internal and external cylinders/pistons are not functional.</a:t>
            </a:r>
          </a:p>
          <a:p>
            <a:endParaRPr lang="en-US" sz="1600" dirty="0"/>
          </a:p>
          <a:p>
            <a:r>
              <a:rPr lang="en-US" sz="1600" dirty="0"/>
              <a:t>Model </a:t>
            </a:r>
            <a:r>
              <a:rPr lang="en-US" sz="1600" dirty="0" smtClean="0"/>
              <a:t>_E </a:t>
            </a:r>
            <a:r>
              <a:rPr lang="en-US" sz="1600" dirty="0"/>
              <a:t>scenario has gravity and hook load applied and the data is valid up to 1.5s.</a:t>
            </a:r>
          </a:p>
          <a:p>
            <a:endParaRPr lang="en-US" sz="1600" dirty="0"/>
          </a:p>
          <a:p>
            <a:r>
              <a:rPr lang="en-US" sz="1600" dirty="0"/>
              <a:t>The booms are in a fixed configuration (</a:t>
            </a:r>
            <a:r>
              <a:rPr lang="en-US" sz="1600" dirty="0" err="1"/>
              <a:t>ie</a:t>
            </a:r>
            <a:r>
              <a:rPr lang="en-US" sz="1600" dirty="0"/>
              <a:t> angle and extension).</a:t>
            </a:r>
          </a:p>
          <a:p>
            <a:endParaRPr lang="en-US" sz="1600" dirty="0"/>
          </a:p>
          <a:p>
            <a:r>
              <a:rPr lang="en-US" sz="1600" dirty="0" smtClean="0"/>
              <a:t>A vertical actuator is positioned at the connection point between the external piston and boom section 1.</a:t>
            </a:r>
          </a:p>
          <a:p>
            <a:endParaRPr lang="en-US" sz="1600" dirty="0"/>
          </a:p>
          <a:p>
            <a:r>
              <a:rPr lang="en-US" sz="1600" dirty="0" smtClean="0"/>
              <a:t>This actuator has a P Controller and holds the crane at the given initial angle(40.7706deg) of the crane boom.</a:t>
            </a:r>
          </a:p>
          <a:p>
            <a:endParaRPr lang="en-US" sz="1600" dirty="0"/>
          </a:p>
          <a:p>
            <a:r>
              <a:rPr lang="en-US" sz="1600" dirty="0" smtClean="0"/>
              <a:t>Non Wrapper scenario. Force by actuator holds up the crane booms.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51290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44" y="0"/>
            <a:ext cx="4729156" cy="3459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" y="1169773"/>
            <a:ext cx="7950946" cy="5688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0463" cy="319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5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NODE TRACE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34184" y="205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740346" y="5371070"/>
            <a:ext cx="256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Vibration About Initial Crane Angle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42" y="3655636"/>
            <a:ext cx="6565557" cy="3202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3244017" y="6234545"/>
            <a:ext cx="7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57246" y="6603877"/>
            <a:ext cx="1151714" cy="12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35" y="5371070"/>
            <a:ext cx="76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80903" y="5885411"/>
            <a:ext cx="308318" cy="53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78443" y="5740402"/>
            <a:ext cx="0" cy="6788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8960" y="5602778"/>
            <a:ext cx="234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Holds Up the Crane Booms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45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1"/>
            <a:ext cx="8462930" cy="6501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37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BOOM ROTATION &amp; EXTENSIONS</a:t>
            </a:r>
            <a:endParaRPr lang="en-AU" b="1" dirty="0"/>
          </a:p>
        </p:txBody>
      </p:sp>
      <p:sp>
        <p:nvSpPr>
          <p:cNvPr id="7" name="Left-Right Arrow 6"/>
          <p:cNvSpPr/>
          <p:nvPr/>
        </p:nvSpPr>
        <p:spPr>
          <a:xfrm rot="19193521">
            <a:off x="1320337" y="3614204"/>
            <a:ext cx="3597378" cy="249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ircular Arrow 7"/>
          <p:cNvSpPr/>
          <p:nvPr/>
        </p:nvSpPr>
        <p:spPr>
          <a:xfrm rot="10289159" flipH="1">
            <a:off x="1030913" y="5798034"/>
            <a:ext cx="992570" cy="1005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411" y="2795658"/>
            <a:ext cx="110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Extension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059" y="5126633"/>
            <a:ext cx="98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</a:t>
            </a:r>
          </a:p>
          <a:p>
            <a:r>
              <a:rPr lang="en-US" dirty="0" smtClean="0"/>
              <a:t>Rotation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688756" y="1006709"/>
            <a:ext cx="254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Crane Booms</a:t>
            </a:r>
            <a:r>
              <a:rPr lang="en-AU" dirty="0" smtClean="0"/>
              <a:t> Fixed in Rotation and Extension</a:t>
            </a:r>
            <a:endParaRPr lang="en-US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7900087" y="105719"/>
            <a:ext cx="261147" cy="527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90210" y="218988"/>
            <a:ext cx="14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Load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57424" y="1968225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08" y="3535094"/>
            <a:ext cx="6812692" cy="33229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709949" y="5569527"/>
            <a:ext cx="0" cy="7481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59084" y="5569527"/>
            <a:ext cx="172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Controls Boom Angle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98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869"/>
            <a:ext cx="9144000" cy="6833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6014" y="42923"/>
            <a:ext cx="354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BOUNDARY CONSTRAINT FORCES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05616" y="637448"/>
            <a:ext cx="173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X, Y &amp; Z FORCES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302553" y="4232562"/>
            <a:ext cx="14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FORCE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405616" y="1845276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393989" y="5223147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9259330" y="648252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29232" cy="1575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54927"/>
            <a:ext cx="3229232" cy="1577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8059"/>
            <a:ext cx="3223490" cy="1572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6064"/>
            <a:ext cx="3230049" cy="15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63"/>
            <a:ext cx="5939481" cy="2896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895"/>
            <a:ext cx="5939481" cy="2901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1" y="1210333"/>
            <a:ext cx="6252519" cy="5624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CONTACTS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44432" y="1448030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1009870" y="2757310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8279026" y="3572781"/>
            <a:ext cx="9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384323" y="4962068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744465" y="2334343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9801737" y="3980278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63481" y="3990871"/>
            <a:ext cx="1280983" cy="935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749088" y="3202172"/>
            <a:ext cx="807058" cy="769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2"/>
          </p:cNvCxnSpPr>
          <p:nvPr/>
        </p:nvCxnSpPr>
        <p:spPr>
          <a:xfrm flipV="1">
            <a:off x="9926595" y="1817362"/>
            <a:ext cx="1083275" cy="5175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85751" y="6055168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9259330" y="648252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7463481" y="464684"/>
            <a:ext cx="354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Contacts are between a Boom Section and a Boom Stiffener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324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" y="3646338"/>
            <a:ext cx="6574908" cy="3211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59" y="1746422"/>
            <a:ext cx="5682041" cy="5111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CONTACTS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54530" y="2301617"/>
            <a:ext cx="13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4 Lock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854258" y="3301198"/>
            <a:ext cx="14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Lock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868927" y="4644948"/>
            <a:ext cx="141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Lock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259331" y="5023559"/>
            <a:ext cx="281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1 Stiffeners Max Limit 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095215" y="2670949"/>
            <a:ext cx="283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3 Stiffeners Max Limit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138596" y="3662588"/>
            <a:ext cx="283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Boom 2 Stiffeners Max Limit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578811" y="369332"/>
            <a:ext cx="444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These Contacts prevent The Boom Sections from Retracting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102809" y="6434281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3385751" y="6055168"/>
            <a:ext cx="20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BW 60Hz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63"/>
            <a:ext cx="6574907" cy="320692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0717427" y="2670949"/>
            <a:ext cx="280087" cy="15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102809" y="4385501"/>
            <a:ext cx="280087" cy="15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974472" y="3491709"/>
            <a:ext cx="280087" cy="15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1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9" y="0"/>
            <a:ext cx="4384431" cy="3279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08"/>
            <a:ext cx="8178371" cy="6101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20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VON MISES STRESS</a:t>
            </a:r>
            <a:endParaRPr lang="en-A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46" y="3549210"/>
            <a:ext cx="6783754" cy="33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6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40892"/>
            <a:ext cx="5074508" cy="4217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19" y="0"/>
            <a:ext cx="7041779" cy="343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1634" y="255373"/>
            <a:ext cx="378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 Force (P Controlled) vs Time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26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ACTUATOR Y DIRECTION FORCE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5330" y="440039"/>
            <a:ext cx="295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Controller Gain = 2000000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9058" y="5189838"/>
            <a:ext cx="0" cy="12109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9465" y="4820506"/>
            <a:ext cx="12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Point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807308" y="4697316"/>
            <a:ext cx="18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Controller Point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793411" y="6400800"/>
            <a:ext cx="111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18" y="3428616"/>
            <a:ext cx="7030995" cy="34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55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MODEL_E</a:t>
            </a:r>
          </a:p>
          <a:p>
            <a:r>
              <a:rPr lang="en-US" b="1" dirty="0" smtClean="0"/>
              <a:t>NON WRAPPER SCENARIO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0179"/>
            <a:ext cx="7248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LS_DYNA is PRIMARY(MASTER)</a:t>
            </a:r>
          </a:p>
          <a:p>
            <a:r>
              <a:rPr lang="en-US" dirty="0" smtClean="0"/>
              <a:t>No Third Party Software is involved</a:t>
            </a:r>
          </a:p>
          <a:p>
            <a:r>
              <a:rPr lang="en-US" dirty="0" smtClean="0"/>
              <a:t>All calculations are done within LS_DYNA</a:t>
            </a:r>
          </a:p>
          <a:p>
            <a:endParaRPr lang="en-US" dirty="0"/>
          </a:p>
          <a:p>
            <a:r>
              <a:rPr lang="en-US" dirty="0" smtClean="0"/>
              <a:t>LS_DYNA interacts through the FMU, Folder </a:t>
            </a:r>
            <a:r>
              <a:rPr lang="en-US" dirty="0" err="1" smtClean="0"/>
              <a:t>fmu_tpl</a:t>
            </a:r>
            <a:r>
              <a:rPr lang="en-US" dirty="0" smtClean="0"/>
              <a:t>, File </a:t>
            </a:r>
            <a:r>
              <a:rPr lang="en-US" dirty="0" err="1" smtClean="0"/>
              <a:t>fmi.udf.c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Actuator Force calculated automatically.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78" y="8061"/>
            <a:ext cx="4867275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3" y="0"/>
            <a:ext cx="421974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72253" y="2807507"/>
            <a:ext cx="4047951" cy="1016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131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325"/>
            <a:ext cx="1838325" cy="425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97" y="0"/>
            <a:ext cx="1705928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313411" y="365760"/>
            <a:ext cx="1213658" cy="264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08218" y="399011"/>
            <a:ext cx="49877" cy="166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96" y="0"/>
            <a:ext cx="8289003" cy="404297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59825" y="3009207"/>
            <a:ext cx="3059084" cy="64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94" y="5642972"/>
            <a:ext cx="4114727" cy="12360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672303" y="1931360"/>
            <a:ext cx="906087" cy="260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4201359" y="6427424"/>
            <a:ext cx="313038" cy="263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5346" y="2125362"/>
            <a:ext cx="1195172" cy="430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35" y="4533332"/>
            <a:ext cx="5544064" cy="106500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201359" y="5782962"/>
            <a:ext cx="313038" cy="2630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8607665" y="5374883"/>
            <a:ext cx="906087" cy="2603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14397" y="5505079"/>
            <a:ext cx="3945862" cy="40942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14119" y="6690517"/>
            <a:ext cx="387240" cy="1885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053016" y="6104238"/>
            <a:ext cx="267502" cy="5171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8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21"/>
            <a:ext cx="7996844" cy="664567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183773" y="4220238"/>
            <a:ext cx="8237" cy="100501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1333" y="3613875"/>
            <a:ext cx="149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POINT</a:t>
            </a:r>
            <a:endParaRPr lang="en-AU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86864" y="3929661"/>
            <a:ext cx="832022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1518" y="3192178"/>
            <a:ext cx="225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CONTROLLER POINT</a:t>
            </a:r>
            <a:endParaRPr lang="en-AU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13070" y="3798541"/>
            <a:ext cx="37070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9708" y="6170141"/>
            <a:ext cx="14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17838" y="626076"/>
            <a:ext cx="3863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The Y direction difference between NID 25082 and NID 5589 is to be kept to a minimum via the P Controller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76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2281" cy="1131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9508"/>
            <a:ext cx="6013621" cy="4468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168" y="3651418"/>
            <a:ext cx="183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NON-WRAPPERS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8006" y="6263005"/>
            <a:ext cx="127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WRAPPERS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06745" y="571102"/>
            <a:ext cx="2141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259" y="830594"/>
            <a:ext cx="1305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1849" y="2752424"/>
            <a:ext cx="1762897" cy="1812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376616" y="2744228"/>
            <a:ext cx="1289222" cy="1894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697627" y="2748614"/>
            <a:ext cx="1190368" cy="1825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9050" y="3080951"/>
            <a:ext cx="1348944" cy="1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849" y="3247229"/>
            <a:ext cx="561614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511"/>
            <a:ext cx="9292281" cy="118515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535826" y="2033318"/>
            <a:ext cx="1789672" cy="9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8322" y="2038151"/>
            <a:ext cx="1313937" cy="4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5826" y="65903"/>
            <a:ext cx="1309817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015681" y="1239282"/>
            <a:ext cx="994719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8336486" y="3923846"/>
            <a:ext cx="278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NB. WRAPPER SCENARIO</a:t>
            </a:r>
            <a:endParaRPr lang="en-AU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2" y="4237184"/>
            <a:ext cx="3950395" cy="209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0659" y="6263005"/>
            <a:ext cx="126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</a:p>
          <a:p>
            <a:r>
              <a:rPr lang="en-US" dirty="0" smtClean="0"/>
              <a:t>(MASTER)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0322009" y="6211669"/>
            <a:ext cx="147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SECONDARY</a:t>
            </a:r>
          </a:p>
          <a:p>
            <a:r>
              <a:rPr lang="en-US" dirty="0" smtClean="0"/>
              <a:t>(SLAVE)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10322008" y="0"/>
            <a:ext cx="186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COSIMULATION TERMINOLGY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851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2843" cy="307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858872"/>
            <a:ext cx="3492843" cy="88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2225282"/>
            <a:ext cx="3492843" cy="1289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3824363"/>
            <a:ext cx="3492843" cy="1343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3" y="0"/>
            <a:ext cx="3492843" cy="2869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30" y="3193652"/>
            <a:ext cx="3509966" cy="368230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92582" y="1195999"/>
            <a:ext cx="839312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>
            <a:off x="5272216" y="1539161"/>
            <a:ext cx="197708" cy="686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5066270" y="3266013"/>
            <a:ext cx="205946" cy="816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Arrow 12"/>
          <p:cNvSpPr/>
          <p:nvPr/>
        </p:nvSpPr>
        <p:spPr>
          <a:xfrm>
            <a:off x="7404761" y="2411840"/>
            <a:ext cx="1077669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ight Arrow 13"/>
          <p:cNvSpPr/>
          <p:nvPr/>
        </p:nvSpPr>
        <p:spPr>
          <a:xfrm>
            <a:off x="8063788" y="4407243"/>
            <a:ext cx="418642" cy="18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Down Arrow 14"/>
          <p:cNvSpPr/>
          <p:nvPr/>
        </p:nvSpPr>
        <p:spPr>
          <a:xfrm>
            <a:off x="8023654" y="2800865"/>
            <a:ext cx="197708" cy="1729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Left Arrow 15"/>
          <p:cNvSpPr/>
          <p:nvPr/>
        </p:nvSpPr>
        <p:spPr>
          <a:xfrm>
            <a:off x="8063788" y="2698620"/>
            <a:ext cx="418642" cy="1783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0" y="1195999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031894" y="137175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044778" y="2453784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8524794" y="2698620"/>
            <a:ext cx="1360611" cy="171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4044778" y="408298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4324865" y="0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FOLDER STRUCTURE</a:t>
            </a:r>
            <a:endParaRPr lang="en-AU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3237770"/>
            <a:ext cx="3559149" cy="1690430"/>
          </a:xfrm>
          <a:prstGeom prst="rect">
            <a:avLst/>
          </a:prstGeom>
        </p:spPr>
      </p:pic>
      <p:sp>
        <p:nvSpPr>
          <p:cNvPr id="25" name="Left Arrow 24"/>
          <p:cNvSpPr/>
          <p:nvPr/>
        </p:nvSpPr>
        <p:spPr>
          <a:xfrm>
            <a:off x="3149920" y="4060700"/>
            <a:ext cx="832021" cy="191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5331847"/>
            <a:ext cx="3498945" cy="8597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8054" y="5049795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279202" y="6288939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80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18" y="3719872"/>
            <a:ext cx="2891481" cy="2115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22" y="1437502"/>
            <a:ext cx="3610333" cy="3554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502"/>
            <a:ext cx="3643985" cy="3554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144" y="1437502"/>
            <a:ext cx="3647856" cy="2216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2883" y="3657977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2005913"/>
            <a:ext cx="988541" cy="197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197703" y="2005913"/>
            <a:ext cx="988541" cy="197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82378" y="2203621"/>
            <a:ext cx="197709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4275437" y="2203621"/>
            <a:ext cx="296563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20346" y="2121243"/>
            <a:ext cx="29903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72216" y="2113005"/>
            <a:ext cx="32719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41" y="5835305"/>
            <a:ext cx="9455995" cy="10226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1" y="0"/>
            <a:ext cx="364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LS_DYNA FILES FOR COSIMULATION</a:t>
            </a:r>
            <a:endParaRPr lang="en-AU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56519" y="4753232"/>
            <a:ext cx="329513" cy="1729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ounded Rectangle 24"/>
          <p:cNvSpPr/>
          <p:nvPr/>
        </p:nvSpPr>
        <p:spPr>
          <a:xfrm>
            <a:off x="4354222" y="4753231"/>
            <a:ext cx="329513" cy="17299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7869296" y="4160946"/>
            <a:ext cx="293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Crane Angle = 40.7637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91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INSTALLATION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4591050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4901642"/>
            <a:ext cx="36576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77" y="4901642"/>
            <a:ext cx="3400900" cy="129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20" y="369332"/>
            <a:ext cx="5829300" cy="1733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4820" y="1029730"/>
            <a:ext cx="5829300" cy="206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894820" y="1441622"/>
            <a:ext cx="5829300" cy="214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894820" y="2955558"/>
            <a:ext cx="33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Pyfmi</a:t>
            </a:r>
            <a:r>
              <a:rPr lang="en-US" dirty="0" smtClean="0"/>
              <a:t> version 2.9.5</a:t>
            </a:r>
          </a:p>
          <a:p>
            <a:r>
              <a:rPr lang="en-US" dirty="0" smtClean="0"/>
              <a:t>Anaconda version 2020.11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0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178"/>
            <a:ext cx="6239161" cy="5734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5" y="4029736"/>
            <a:ext cx="5897005" cy="283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INSTALL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2049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0618" cy="3452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448"/>
            <a:ext cx="4772691" cy="1133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86" y="3072714"/>
            <a:ext cx="3852613" cy="37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535</Words>
  <Application>Microsoft Office PowerPoint</Application>
  <PresentationFormat>Widescreen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CRANE 4 BOOMS MODEL_E 3D LAG CSYS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CRANE TELESCOPIC 3D LAG CSYS</dc:title>
  <dc:creator>Microsoft account</dc:creator>
  <cp:lastModifiedBy>Microsoft account</cp:lastModifiedBy>
  <cp:revision>237</cp:revision>
  <dcterms:created xsi:type="dcterms:W3CDTF">2026-01-31T18:42:28Z</dcterms:created>
  <dcterms:modified xsi:type="dcterms:W3CDTF">2026-02-18T21:09:02Z</dcterms:modified>
</cp:coreProperties>
</file>